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8" r:id="rId3"/>
    <p:sldId id="257" r:id="rId4"/>
    <p:sldId id="258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9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56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jpeg>
</file>

<file path=ppt/media/image2.wmf>
</file>

<file path=ppt/media/image6.tiff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D625F77-308F-451E-B558-D2FC9FB7A02F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61D4F6C-9287-4BD8-8D54-72F2C09870F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8077200" cy="1673352"/>
          </a:xfrm>
        </p:spPr>
        <p:txBody>
          <a:bodyPr/>
          <a:lstStyle/>
          <a:p>
            <a:r>
              <a:rPr lang="en-US" i="1" dirty="0" smtClean="0"/>
              <a:t>So a fight director and a doctor walk into a bar…</a:t>
            </a:r>
            <a:endParaRPr lang="en-US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514600"/>
            <a:ext cx="8153400" cy="1499616"/>
          </a:xfrm>
        </p:spPr>
        <p:txBody>
          <a:bodyPr/>
          <a:lstStyle/>
          <a:p>
            <a:r>
              <a:rPr lang="en-US" dirty="0" smtClean="0"/>
              <a:t>Aaron Anderson, PhD, Department of Theatre, School of the Arts</a:t>
            </a:r>
          </a:p>
          <a:p>
            <a:r>
              <a:rPr lang="en-US" dirty="0" smtClean="0"/>
              <a:t>Alan Dow, MD, MSHA, Department of Internal Medicine, School of Medicine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got started…</a:t>
            </a:r>
            <a:endParaRPr lang="en-US" dirty="0"/>
          </a:p>
        </p:txBody>
      </p:sp>
      <p:pic>
        <p:nvPicPr>
          <p:cNvPr id="2050" name="Picture 2" descr="H:\Academic\Theatre\AaronDavidDickAlan.tif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90800" y="1444656"/>
            <a:ext cx="3810000" cy="540940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 keep going…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Challenging problem</a:t>
            </a:r>
          </a:p>
          <a:p>
            <a:r>
              <a:rPr lang="en-US" dirty="0" smtClean="0"/>
              <a:t>Evolving theory</a:t>
            </a:r>
          </a:p>
          <a:p>
            <a:r>
              <a:rPr lang="en-US" dirty="0" smtClean="0"/>
              <a:t>Friendship</a:t>
            </a:r>
            <a:endParaRPr lang="en-US" dirty="0"/>
          </a:p>
        </p:txBody>
      </p:sp>
      <p:pic>
        <p:nvPicPr>
          <p:cNvPr id="3" name="Picture 2" descr="photo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5400000">
            <a:off x="5905500" y="3771900"/>
            <a:ext cx="3352800" cy="2514600"/>
          </a:xfrm>
          <a:prstGeom prst="rect">
            <a:avLst/>
          </a:prstGeom>
        </p:spPr>
      </p:pic>
      <p:pic>
        <p:nvPicPr>
          <p:cNvPr id="5" name="Picture 4" descr="photo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5400000">
            <a:off x="3162300" y="3771900"/>
            <a:ext cx="3352800" cy="2514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8077200" cy="1673352"/>
          </a:xfrm>
        </p:spPr>
        <p:txBody>
          <a:bodyPr/>
          <a:lstStyle/>
          <a:p>
            <a:r>
              <a:rPr lang="en-US" i="1" dirty="0" smtClean="0"/>
              <a:t>So a doctor and a fight director walk into a bar…</a:t>
            </a:r>
            <a:endParaRPr lang="en-US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514600"/>
            <a:ext cx="8153400" cy="1499616"/>
          </a:xfrm>
        </p:spPr>
        <p:txBody>
          <a:bodyPr/>
          <a:lstStyle/>
          <a:p>
            <a:r>
              <a:rPr lang="en-US" dirty="0" smtClean="0"/>
              <a:t>Aaron Anderson, PhD, Department of Theatre, School of the Arts</a:t>
            </a:r>
          </a:p>
          <a:p>
            <a:r>
              <a:rPr lang="en-US" dirty="0" smtClean="0"/>
              <a:t>Alan Dow, MD, MSHA, Department of Internal Medicine, School of Medicine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8411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AutoShape 2"/>
          <p:cNvSpPr>
            <a:spLocks noChangeArrowheads="1"/>
          </p:cNvSpPr>
          <p:nvPr/>
        </p:nvSpPr>
        <p:spPr bwMode="auto">
          <a:xfrm>
            <a:off x="1066800" y="2476500"/>
            <a:ext cx="1676400" cy="876300"/>
          </a:xfrm>
          <a:prstGeom prst="rightArrow">
            <a:avLst>
              <a:gd name="adj1" fmla="val 50000"/>
              <a:gd name="adj2" fmla="val 61364"/>
            </a:avLst>
          </a:prstGeom>
          <a:solidFill>
            <a:srgbClr val="F7FC8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000" dirty="0"/>
              <a:t>History</a:t>
            </a:r>
          </a:p>
        </p:txBody>
      </p:sp>
      <p:sp>
        <p:nvSpPr>
          <p:cNvPr id="108547" name="AutoShape 3"/>
          <p:cNvSpPr>
            <a:spLocks noChangeArrowheads="1"/>
          </p:cNvSpPr>
          <p:nvPr/>
        </p:nvSpPr>
        <p:spPr bwMode="auto">
          <a:xfrm>
            <a:off x="5334000" y="2473037"/>
            <a:ext cx="1696278" cy="955963"/>
          </a:xfrm>
          <a:prstGeom prst="rightArrow">
            <a:avLst>
              <a:gd name="adj1" fmla="val 50000"/>
              <a:gd name="adj2" fmla="val 56250"/>
            </a:avLst>
          </a:prstGeom>
          <a:solidFill>
            <a:srgbClr val="F7FC8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000" dirty="0"/>
              <a:t>Treatment</a:t>
            </a:r>
          </a:p>
        </p:txBody>
      </p:sp>
      <p:sp>
        <p:nvSpPr>
          <p:cNvPr id="108548" name="AutoShape 4"/>
          <p:cNvSpPr>
            <a:spLocks noChangeArrowheads="1"/>
          </p:cNvSpPr>
          <p:nvPr/>
        </p:nvSpPr>
        <p:spPr bwMode="auto">
          <a:xfrm>
            <a:off x="3124200" y="2476500"/>
            <a:ext cx="1828800" cy="876300"/>
          </a:xfrm>
          <a:prstGeom prst="rightArrow">
            <a:avLst>
              <a:gd name="adj1" fmla="val 50000"/>
              <a:gd name="adj2" fmla="val 64773"/>
            </a:avLst>
          </a:prstGeom>
          <a:solidFill>
            <a:srgbClr val="F7FC8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000" dirty="0"/>
              <a:t>Exam/Studies</a:t>
            </a:r>
          </a:p>
        </p:txBody>
      </p:sp>
      <p:sp>
        <p:nvSpPr>
          <p:cNvPr id="108550" name="AutoShape 6"/>
          <p:cNvSpPr>
            <a:spLocks noChangeArrowheads="1"/>
          </p:cNvSpPr>
          <p:nvPr/>
        </p:nvSpPr>
        <p:spPr bwMode="auto">
          <a:xfrm>
            <a:off x="1066800" y="4457700"/>
            <a:ext cx="1676400" cy="876300"/>
          </a:xfrm>
          <a:prstGeom prst="rightArrow">
            <a:avLst>
              <a:gd name="adj1" fmla="val 50000"/>
              <a:gd name="adj2" fmla="val 61364"/>
            </a:avLst>
          </a:prstGeom>
          <a:solidFill>
            <a:srgbClr val="F7FC8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000" dirty="0"/>
              <a:t>Rapport</a:t>
            </a:r>
          </a:p>
        </p:txBody>
      </p:sp>
      <p:sp>
        <p:nvSpPr>
          <p:cNvPr id="108551" name="AutoShape 7"/>
          <p:cNvSpPr>
            <a:spLocks noChangeArrowheads="1"/>
          </p:cNvSpPr>
          <p:nvPr/>
        </p:nvSpPr>
        <p:spPr bwMode="auto">
          <a:xfrm>
            <a:off x="5334000" y="4457700"/>
            <a:ext cx="1620078" cy="876300"/>
          </a:xfrm>
          <a:prstGeom prst="rightArrow">
            <a:avLst>
              <a:gd name="adj1" fmla="val 50000"/>
              <a:gd name="adj2" fmla="val 61364"/>
            </a:avLst>
          </a:prstGeom>
          <a:solidFill>
            <a:srgbClr val="F7FC8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000" dirty="0"/>
              <a:t>Rapport</a:t>
            </a:r>
          </a:p>
        </p:txBody>
      </p:sp>
      <p:sp>
        <p:nvSpPr>
          <p:cNvPr id="108552" name="AutoShape 8"/>
          <p:cNvSpPr>
            <a:spLocks noChangeArrowheads="1"/>
          </p:cNvSpPr>
          <p:nvPr/>
        </p:nvSpPr>
        <p:spPr bwMode="auto">
          <a:xfrm>
            <a:off x="3124200" y="4457700"/>
            <a:ext cx="1905000" cy="876300"/>
          </a:xfrm>
          <a:prstGeom prst="rightArrow">
            <a:avLst>
              <a:gd name="adj1" fmla="val 50000"/>
              <a:gd name="adj2" fmla="val 64773"/>
            </a:avLst>
          </a:prstGeom>
          <a:solidFill>
            <a:srgbClr val="F7FC8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000" dirty="0"/>
              <a:t>Rapport</a:t>
            </a:r>
          </a:p>
        </p:txBody>
      </p:sp>
      <p:sp>
        <p:nvSpPr>
          <p:cNvPr id="108553" name="AutoShape 9"/>
          <p:cNvSpPr>
            <a:spLocks noChangeArrowheads="1"/>
          </p:cNvSpPr>
          <p:nvPr/>
        </p:nvSpPr>
        <p:spPr bwMode="auto">
          <a:xfrm rot="-2160135">
            <a:off x="1766674" y="3777112"/>
            <a:ext cx="1562597" cy="318654"/>
          </a:xfrm>
          <a:prstGeom prst="rightArrow">
            <a:avLst>
              <a:gd name="adj1" fmla="val 50000"/>
              <a:gd name="adj2" fmla="val 143750"/>
            </a:avLst>
          </a:prstGeom>
          <a:solidFill>
            <a:srgbClr val="FA370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108554" name="AutoShape 10"/>
          <p:cNvSpPr>
            <a:spLocks noChangeArrowheads="1"/>
          </p:cNvSpPr>
          <p:nvPr/>
        </p:nvSpPr>
        <p:spPr bwMode="auto">
          <a:xfrm rot="-2160135">
            <a:off x="3718606" y="3804289"/>
            <a:ext cx="1470130" cy="318654"/>
          </a:xfrm>
          <a:prstGeom prst="rightArrow">
            <a:avLst>
              <a:gd name="adj1" fmla="val 50000"/>
              <a:gd name="adj2" fmla="val 143750"/>
            </a:avLst>
          </a:prstGeom>
          <a:solidFill>
            <a:srgbClr val="FA370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108555" name="AutoShape 11"/>
          <p:cNvSpPr>
            <a:spLocks noChangeArrowheads="1"/>
          </p:cNvSpPr>
          <p:nvPr/>
        </p:nvSpPr>
        <p:spPr bwMode="auto">
          <a:xfrm rot="-2160135">
            <a:off x="5749413" y="3792642"/>
            <a:ext cx="1418189" cy="318654"/>
          </a:xfrm>
          <a:prstGeom prst="rightArrow">
            <a:avLst>
              <a:gd name="adj1" fmla="val 50000"/>
              <a:gd name="adj2" fmla="val 143750"/>
            </a:avLst>
          </a:prstGeom>
          <a:solidFill>
            <a:srgbClr val="FA370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108556" name="AutoShape 12"/>
          <p:cNvSpPr>
            <a:spLocks noChangeArrowheads="1"/>
          </p:cNvSpPr>
          <p:nvPr/>
        </p:nvSpPr>
        <p:spPr bwMode="auto">
          <a:xfrm flipH="1">
            <a:off x="1066800" y="914400"/>
            <a:ext cx="5257800" cy="1752600"/>
          </a:xfrm>
          <a:custGeom>
            <a:avLst/>
            <a:gdLst>
              <a:gd name="G0" fmla="+- 0 0 0"/>
              <a:gd name="G1" fmla="+- -11796480 0 0"/>
              <a:gd name="G2" fmla="+- 0 0 -11796480"/>
              <a:gd name="G3" fmla="+- 10800 0 0"/>
              <a:gd name="G4" fmla="+- 0 0 0"/>
              <a:gd name="T0" fmla="*/ 360 256 1"/>
              <a:gd name="T1" fmla="*/ 0 256 1"/>
              <a:gd name="G5" fmla="+- G2 T0 T1"/>
              <a:gd name="G6" fmla="?: G2 G2 G5"/>
              <a:gd name="G7" fmla="+- 0 0 G6"/>
              <a:gd name="G8" fmla="+- 5400 0 0"/>
              <a:gd name="G9" fmla="+- 0 0 -11796480"/>
              <a:gd name="G10" fmla="+- 5400 0 2700"/>
              <a:gd name="G11" fmla="cos G10 0"/>
              <a:gd name="G12" fmla="sin G10 0"/>
              <a:gd name="G13" fmla="cos 13500 0"/>
              <a:gd name="G14" fmla="sin 13500 0"/>
              <a:gd name="G15" fmla="+- G11 10800 0"/>
              <a:gd name="G16" fmla="+- G12 10800 0"/>
              <a:gd name="G17" fmla="+- G13 10800 0"/>
              <a:gd name="G18" fmla="+- G14 10800 0"/>
              <a:gd name="G19" fmla="*/ 5400 1 2"/>
              <a:gd name="G20" fmla="+- G19 5400 0"/>
              <a:gd name="G21" fmla="cos G20 0"/>
              <a:gd name="G22" fmla="sin G20 0"/>
              <a:gd name="G23" fmla="+- G21 10800 0"/>
              <a:gd name="G24" fmla="+- G12 G23 G22"/>
              <a:gd name="G25" fmla="+- G22 G23 G11"/>
              <a:gd name="G26" fmla="cos 10800 0"/>
              <a:gd name="G27" fmla="sin 10800 0"/>
              <a:gd name="G28" fmla="cos 5400 0"/>
              <a:gd name="G29" fmla="sin 5400 0"/>
              <a:gd name="G30" fmla="+- G26 10800 0"/>
              <a:gd name="G31" fmla="+- G27 10800 0"/>
              <a:gd name="G32" fmla="+- G28 10800 0"/>
              <a:gd name="G33" fmla="+- G29 10800 0"/>
              <a:gd name="G34" fmla="+- G19 5400 0"/>
              <a:gd name="G35" fmla="cos G34 -11796480"/>
              <a:gd name="G36" fmla="sin G34 -11796480"/>
              <a:gd name="G37" fmla="+/ -11796480 0 2"/>
              <a:gd name="T2" fmla="*/ 180 256 1"/>
              <a:gd name="T3" fmla="*/ 0 256 1"/>
              <a:gd name="G38" fmla="+- G37 T2 T3"/>
              <a:gd name="G39" fmla="?: G2 G37 G38"/>
              <a:gd name="G40" fmla="cos 10800 G39"/>
              <a:gd name="G41" fmla="sin 10800 G39"/>
              <a:gd name="G42" fmla="cos 5400 G39"/>
              <a:gd name="G43" fmla="sin 5400 G39"/>
              <a:gd name="G44" fmla="+- G40 10800 0"/>
              <a:gd name="G45" fmla="+- G41 10800 0"/>
              <a:gd name="G46" fmla="+- G42 10800 0"/>
              <a:gd name="G47" fmla="+- G43 10800 0"/>
              <a:gd name="G48" fmla="+- G35 10800 0"/>
              <a:gd name="G49" fmla="+- G36 10800 0"/>
              <a:gd name="T4" fmla="*/ 10799 w 21600"/>
              <a:gd name="T5" fmla="*/ 0 h 21600"/>
              <a:gd name="T6" fmla="*/ 2700 w 21600"/>
              <a:gd name="T7" fmla="*/ 10800 h 21600"/>
              <a:gd name="T8" fmla="*/ 10799 w 21600"/>
              <a:gd name="T9" fmla="*/ 5400 h 21600"/>
              <a:gd name="T10" fmla="*/ 24300 w 21600"/>
              <a:gd name="T11" fmla="*/ 10800 h 21600"/>
              <a:gd name="T12" fmla="*/ 18900 w 21600"/>
              <a:gd name="T13" fmla="*/ 16200 h 21600"/>
              <a:gd name="T14" fmla="*/ 13500 w 21600"/>
              <a:gd name="T15" fmla="*/ 10800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16200" y="10800"/>
                </a:moveTo>
                <a:cubicBezTo>
                  <a:pt x="16200" y="7817"/>
                  <a:pt x="13782" y="5400"/>
                  <a:pt x="10800" y="5400"/>
                </a:cubicBezTo>
                <a:cubicBezTo>
                  <a:pt x="7817" y="5400"/>
                  <a:pt x="5400" y="7817"/>
                  <a:pt x="5400" y="10800"/>
                </a:cubicBezTo>
                <a:lnTo>
                  <a:pt x="0" y="10800"/>
                </a:lnTo>
                <a:cubicBezTo>
                  <a:pt x="0" y="4835"/>
                  <a:pt x="4835" y="0"/>
                  <a:pt x="10800" y="0"/>
                </a:cubicBezTo>
                <a:cubicBezTo>
                  <a:pt x="16764" y="0"/>
                  <a:pt x="21599" y="4835"/>
                  <a:pt x="21600" y="10799"/>
                </a:cubicBezTo>
                <a:lnTo>
                  <a:pt x="21600" y="10800"/>
                </a:lnTo>
                <a:lnTo>
                  <a:pt x="24300" y="10800"/>
                </a:lnTo>
                <a:lnTo>
                  <a:pt x="18900" y="16200"/>
                </a:lnTo>
                <a:lnTo>
                  <a:pt x="13500" y="10800"/>
                </a:lnTo>
                <a:lnTo>
                  <a:pt x="16200" y="10800"/>
                </a:lnTo>
                <a:close/>
              </a:path>
            </a:pathLst>
          </a:custGeom>
          <a:solidFill>
            <a:srgbClr val="F7FC8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108557" name="Text Box 13"/>
          <p:cNvSpPr txBox="1">
            <a:spLocks noChangeArrowheads="1"/>
          </p:cNvSpPr>
          <p:nvPr/>
        </p:nvSpPr>
        <p:spPr bwMode="auto">
          <a:xfrm>
            <a:off x="3009901" y="967414"/>
            <a:ext cx="176585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/>
              <a:t>Follow-up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391400" y="1371600"/>
            <a:ext cx="1524000" cy="449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Outcomes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13589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8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8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8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85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85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85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85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85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85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08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08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08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546" grpId="0" animBg="1"/>
      <p:bldP spid="108547" grpId="0" animBg="1"/>
      <p:bldP spid="108548" grpId="0" animBg="1"/>
      <p:bldP spid="108550" grpId="0" animBg="1"/>
      <p:bldP spid="108551" grpId="0" animBg="1"/>
      <p:bldP spid="108552" grpId="0" animBg="1"/>
      <p:bldP spid="108553" grpId="0" animBg="1"/>
      <p:bldP spid="108554" grpId="0" animBg="1"/>
      <p:bldP spid="108555" grpId="0" animBg="1"/>
      <p:bldP spid="108556" grpId="0" animBg="1"/>
      <p:bldP spid="10855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Oval 2"/>
          <p:cNvSpPr>
            <a:spLocks noChangeArrowheads="1"/>
          </p:cNvSpPr>
          <p:nvPr/>
        </p:nvSpPr>
        <p:spPr bwMode="auto">
          <a:xfrm>
            <a:off x="1371600" y="2209800"/>
            <a:ext cx="1447800" cy="1371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1251" name="Oval 3"/>
          <p:cNvSpPr>
            <a:spLocks noChangeArrowheads="1"/>
          </p:cNvSpPr>
          <p:nvPr/>
        </p:nvSpPr>
        <p:spPr bwMode="auto">
          <a:xfrm>
            <a:off x="6477000" y="2286000"/>
            <a:ext cx="1447800" cy="1371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1252" name="Oval 4"/>
          <p:cNvSpPr>
            <a:spLocks noChangeArrowheads="1"/>
          </p:cNvSpPr>
          <p:nvPr/>
        </p:nvSpPr>
        <p:spPr bwMode="auto">
          <a:xfrm>
            <a:off x="2133600" y="2667000"/>
            <a:ext cx="228600" cy="152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1253" name="Oval 5"/>
          <p:cNvSpPr>
            <a:spLocks noChangeArrowheads="1"/>
          </p:cNvSpPr>
          <p:nvPr/>
        </p:nvSpPr>
        <p:spPr bwMode="auto">
          <a:xfrm>
            <a:off x="6858000" y="2743200"/>
            <a:ext cx="228600" cy="152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1254" name="AutoShape 6"/>
          <p:cNvSpPr>
            <a:spLocks noChangeArrowheads="1"/>
          </p:cNvSpPr>
          <p:nvPr/>
        </p:nvSpPr>
        <p:spPr bwMode="auto">
          <a:xfrm>
            <a:off x="2133600" y="3314700"/>
            <a:ext cx="609600" cy="228600"/>
          </a:xfrm>
          <a:prstGeom prst="flowChartMerge">
            <a:avLst/>
          </a:prstGeom>
          <a:solidFill>
            <a:srgbClr val="FA370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lang="en-US" sz="2400"/>
          </a:p>
        </p:txBody>
      </p:sp>
      <p:sp>
        <p:nvSpPr>
          <p:cNvPr id="181255" name="AutoShape 7"/>
          <p:cNvSpPr>
            <a:spLocks noChangeArrowheads="1"/>
          </p:cNvSpPr>
          <p:nvPr/>
        </p:nvSpPr>
        <p:spPr bwMode="auto">
          <a:xfrm>
            <a:off x="6553200" y="3429000"/>
            <a:ext cx="609600" cy="228600"/>
          </a:xfrm>
          <a:prstGeom prst="flowChartMerge">
            <a:avLst/>
          </a:prstGeom>
          <a:solidFill>
            <a:srgbClr val="FA370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lang="en-US" sz="2400"/>
          </a:p>
        </p:txBody>
      </p:sp>
      <p:sp>
        <p:nvSpPr>
          <p:cNvPr id="181256" name="Text Box 8"/>
          <p:cNvSpPr txBox="1">
            <a:spLocks noChangeArrowheads="1"/>
          </p:cNvSpPr>
          <p:nvPr/>
        </p:nvSpPr>
        <p:spPr bwMode="auto">
          <a:xfrm>
            <a:off x="1600200" y="1143000"/>
            <a:ext cx="3581400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2400"/>
              <a:t>“Art though not Romeo, and a Montague?”</a:t>
            </a:r>
          </a:p>
        </p:txBody>
      </p:sp>
      <p:sp>
        <p:nvSpPr>
          <p:cNvPr id="181257" name="Text Box 9"/>
          <p:cNvSpPr txBox="1">
            <a:spLocks noChangeArrowheads="1"/>
          </p:cNvSpPr>
          <p:nvPr/>
        </p:nvSpPr>
        <p:spPr bwMode="auto">
          <a:xfrm>
            <a:off x="3733800" y="3200400"/>
            <a:ext cx="281940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2400"/>
              <a:t>“Neither, fair maid, if either thee dislike.”</a:t>
            </a:r>
          </a:p>
        </p:txBody>
      </p:sp>
      <p:sp>
        <p:nvSpPr>
          <p:cNvPr id="181258" name="AutoShape 10"/>
          <p:cNvSpPr>
            <a:spLocks noChangeArrowheads="1"/>
          </p:cNvSpPr>
          <p:nvPr/>
        </p:nvSpPr>
        <p:spPr bwMode="auto">
          <a:xfrm>
            <a:off x="2971800" y="1981200"/>
            <a:ext cx="3048000" cy="609600"/>
          </a:xfrm>
          <a:prstGeom prst="rightArrow">
            <a:avLst>
              <a:gd name="adj1" fmla="val 50000"/>
              <a:gd name="adj2" fmla="val 125000"/>
            </a:avLst>
          </a:prstGeom>
          <a:solidFill>
            <a:srgbClr val="FA370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400"/>
              <a:t>Angry</a:t>
            </a:r>
          </a:p>
        </p:txBody>
      </p:sp>
      <p:sp>
        <p:nvSpPr>
          <p:cNvPr id="181259" name="AutoShape 11"/>
          <p:cNvSpPr>
            <a:spLocks noChangeArrowheads="1"/>
          </p:cNvSpPr>
          <p:nvPr/>
        </p:nvSpPr>
        <p:spPr bwMode="auto">
          <a:xfrm flipH="1">
            <a:off x="2819400" y="5029200"/>
            <a:ext cx="3048000" cy="609600"/>
          </a:xfrm>
          <a:prstGeom prst="rightArrow">
            <a:avLst>
              <a:gd name="adj1" fmla="val 50000"/>
              <a:gd name="adj2" fmla="val 125000"/>
            </a:avLst>
          </a:prstGeom>
          <a:solidFill>
            <a:srgbClr val="F7FC8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400" dirty="0"/>
              <a:t>Flirtatious</a:t>
            </a:r>
          </a:p>
        </p:txBody>
      </p:sp>
      <p:sp>
        <p:nvSpPr>
          <p:cNvPr id="181260" name="AutoShape 12"/>
          <p:cNvSpPr>
            <a:spLocks noChangeArrowheads="1"/>
          </p:cNvSpPr>
          <p:nvPr/>
        </p:nvSpPr>
        <p:spPr bwMode="auto">
          <a:xfrm>
            <a:off x="3048000" y="2590800"/>
            <a:ext cx="3048000" cy="609600"/>
          </a:xfrm>
          <a:prstGeom prst="rightArrow">
            <a:avLst>
              <a:gd name="adj1" fmla="val 50000"/>
              <a:gd name="adj2" fmla="val 125000"/>
            </a:avLst>
          </a:prstGeom>
          <a:solidFill>
            <a:srgbClr val="F7FC8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400" dirty="0"/>
              <a:t>Coy</a:t>
            </a:r>
          </a:p>
        </p:txBody>
      </p:sp>
      <p:sp>
        <p:nvSpPr>
          <p:cNvPr id="181261" name="AutoShape 13"/>
          <p:cNvSpPr>
            <a:spLocks noChangeArrowheads="1"/>
          </p:cNvSpPr>
          <p:nvPr/>
        </p:nvSpPr>
        <p:spPr bwMode="auto">
          <a:xfrm flipH="1">
            <a:off x="3048000" y="4343400"/>
            <a:ext cx="3048000" cy="609600"/>
          </a:xfrm>
          <a:prstGeom prst="rightArrow">
            <a:avLst>
              <a:gd name="adj1" fmla="val 50000"/>
              <a:gd name="adj2" fmla="val 125000"/>
            </a:avLst>
          </a:prstGeom>
          <a:solidFill>
            <a:srgbClr val="FA370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400"/>
              <a:t>Apologetic</a:t>
            </a:r>
          </a:p>
        </p:txBody>
      </p:sp>
      <p:sp>
        <p:nvSpPr>
          <p:cNvPr id="181262" name="AutoShape 14"/>
          <p:cNvSpPr>
            <a:spLocks noChangeArrowheads="1"/>
          </p:cNvSpPr>
          <p:nvPr/>
        </p:nvSpPr>
        <p:spPr bwMode="auto">
          <a:xfrm>
            <a:off x="1524000" y="3657600"/>
            <a:ext cx="1295400" cy="2286000"/>
          </a:xfrm>
          <a:prstGeom prst="flowChartExtra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1263" name="Rectangle 15"/>
          <p:cNvSpPr>
            <a:spLocks noChangeArrowheads="1"/>
          </p:cNvSpPr>
          <p:nvPr/>
        </p:nvSpPr>
        <p:spPr bwMode="auto">
          <a:xfrm>
            <a:off x="6934200" y="3733800"/>
            <a:ext cx="533400" cy="2133600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1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1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1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81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258" grpId="0" animBg="1"/>
      <p:bldP spid="181259" grpId="0" animBg="1"/>
      <p:bldP spid="181260" grpId="0" animBg="1"/>
      <p:bldP spid="18126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Oval 2"/>
          <p:cNvSpPr>
            <a:spLocks noChangeArrowheads="1"/>
          </p:cNvSpPr>
          <p:nvPr/>
        </p:nvSpPr>
        <p:spPr bwMode="auto">
          <a:xfrm>
            <a:off x="1371600" y="2209800"/>
            <a:ext cx="1447800" cy="1371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2275" name="Oval 3"/>
          <p:cNvSpPr>
            <a:spLocks noChangeArrowheads="1"/>
          </p:cNvSpPr>
          <p:nvPr/>
        </p:nvSpPr>
        <p:spPr bwMode="auto">
          <a:xfrm>
            <a:off x="6477000" y="2286000"/>
            <a:ext cx="1447800" cy="1371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2276" name="Oval 4"/>
          <p:cNvSpPr>
            <a:spLocks noChangeArrowheads="1"/>
          </p:cNvSpPr>
          <p:nvPr/>
        </p:nvSpPr>
        <p:spPr bwMode="auto">
          <a:xfrm>
            <a:off x="2133600" y="2667000"/>
            <a:ext cx="228600" cy="152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2277" name="Oval 5"/>
          <p:cNvSpPr>
            <a:spLocks noChangeArrowheads="1"/>
          </p:cNvSpPr>
          <p:nvPr/>
        </p:nvSpPr>
        <p:spPr bwMode="auto">
          <a:xfrm>
            <a:off x="6858000" y="2743200"/>
            <a:ext cx="228600" cy="152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2278" name="AutoShape 6"/>
          <p:cNvSpPr>
            <a:spLocks noChangeArrowheads="1"/>
          </p:cNvSpPr>
          <p:nvPr/>
        </p:nvSpPr>
        <p:spPr bwMode="auto">
          <a:xfrm>
            <a:off x="2133600" y="3314700"/>
            <a:ext cx="609600" cy="228600"/>
          </a:xfrm>
          <a:prstGeom prst="flowChartMerge">
            <a:avLst/>
          </a:prstGeom>
          <a:solidFill>
            <a:srgbClr val="FA370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lang="en-US" sz="2400"/>
          </a:p>
        </p:txBody>
      </p:sp>
      <p:sp>
        <p:nvSpPr>
          <p:cNvPr id="182279" name="AutoShape 7"/>
          <p:cNvSpPr>
            <a:spLocks noChangeArrowheads="1"/>
          </p:cNvSpPr>
          <p:nvPr/>
        </p:nvSpPr>
        <p:spPr bwMode="auto">
          <a:xfrm>
            <a:off x="6553200" y="3429000"/>
            <a:ext cx="609600" cy="228600"/>
          </a:xfrm>
          <a:prstGeom prst="flowChartMerge">
            <a:avLst/>
          </a:prstGeom>
          <a:solidFill>
            <a:srgbClr val="FA370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lang="en-US" sz="2400"/>
          </a:p>
        </p:txBody>
      </p:sp>
      <p:sp>
        <p:nvSpPr>
          <p:cNvPr id="182280" name="Text Box 8"/>
          <p:cNvSpPr txBox="1">
            <a:spLocks noChangeArrowheads="1"/>
          </p:cNvSpPr>
          <p:nvPr/>
        </p:nvSpPr>
        <p:spPr bwMode="auto">
          <a:xfrm>
            <a:off x="1600200" y="1143000"/>
            <a:ext cx="3581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2400"/>
              <a:t>“Is this serious?”</a:t>
            </a:r>
          </a:p>
        </p:txBody>
      </p:sp>
      <p:sp>
        <p:nvSpPr>
          <p:cNvPr id="182281" name="Text Box 9"/>
          <p:cNvSpPr txBox="1">
            <a:spLocks noChangeArrowheads="1"/>
          </p:cNvSpPr>
          <p:nvPr/>
        </p:nvSpPr>
        <p:spPr bwMode="auto">
          <a:xfrm>
            <a:off x="3733800" y="3200400"/>
            <a:ext cx="281940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2400"/>
              <a:t>“We need to perform some tests.”</a:t>
            </a:r>
          </a:p>
        </p:txBody>
      </p:sp>
      <p:sp>
        <p:nvSpPr>
          <p:cNvPr id="182282" name="AutoShape 10"/>
          <p:cNvSpPr>
            <a:spLocks noChangeArrowheads="1"/>
          </p:cNvSpPr>
          <p:nvPr/>
        </p:nvSpPr>
        <p:spPr bwMode="auto">
          <a:xfrm>
            <a:off x="2971800" y="1981200"/>
            <a:ext cx="3048000" cy="609600"/>
          </a:xfrm>
          <a:prstGeom prst="rightArrow">
            <a:avLst>
              <a:gd name="adj1" fmla="val 50000"/>
              <a:gd name="adj2" fmla="val 125000"/>
            </a:avLst>
          </a:prstGeom>
          <a:solidFill>
            <a:srgbClr val="FA370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400"/>
              <a:t>Anxious</a:t>
            </a:r>
          </a:p>
        </p:txBody>
      </p:sp>
      <p:sp>
        <p:nvSpPr>
          <p:cNvPr id="182283" name="AutoShape 11"/>
          <p:cNvSpPr>
            <a:spLocks noChangeArrowheads="1"/>
          </p:cNvSpPr>
          <p:nvPr/>
        </p:nvSpPr>
        <p:spPr bwMode="auto">
          <a:xfrm flipH="1">
            <a:off x="2819400" y="5029200"/>
            <a:ext cx="3048000" cy="609600"/>
          </a:xfrm>
          <a:prstGeom prst="rightArrow">
            <a:avLst>
              <a:gd name="adj1" fmla="val 50000"/>
              <a:gd name="adj2" fmla="val 125000"/>
            </a:avLst>
          </a:prstGeom>
          <a:solidFill>
            <a:srgbClr val="F7FC8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400" dirty="0"/>
              <a:t>Explanatory</a:t>
            </a:r>
          </a:p>
        </p:txBody>
      </p:sp>
      <p:sp>
        <p:nvSpPr>
          <p:cNvPr id="182284" name="AutoShape 12"/>
          <p:cNvSpPr>
            <a:spLocks noChangeArrowheads="1"/>
          </p:cNvSpPr>
          <p:nvPr/>
        </p:nvSpPr>
        <p:spPr bwMode="auto">
          <a:xfrm>
            <a:off x="3048000" y="2590800"/>
            <a:ext cx="3048000" cy="609600"/>
          </a:xfrm>
          <a:prstGeom prst="rightArrow">
            <a:avLst>
              <a:gd name="adj1" fmla="val 50000"/>
              <a:gd name="adj2" fmla="val 125000"/>
            </a:avLst>
          </a:prstGeom>
          <a:solidFill>
            <a:srgbClr val="F7FC8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400" dirty="0"/>
              <a:t>Puzzled</a:t>
            </a:r>
          </a:p>
        </p:txBody>
      </p:sp>
      <p:sp>
        <p:nvSpPr>
          <p:cNvPr id="182285" name="AutoShape 13"/>
          <p:cNvSpPr>
            <a:spLocks noChangeArrowheads="1"/>
          </p:cNvSpPr>
          <p:nvPr/>
        </p:nvSpPr>
        <p:spPr bwMode="auto">
          <a:xfrm flipH="1">
            <a:off x="3048000" y="4343400"/>
            <a:ext cx="3048000" cy="609600"/>
          </a:xfrm>
          <a:prstGeom prst="rightArrow">
            <a:avLst>
              <a:gd name="adj1" fmla="val 50000"/>
              <a:gd name="adj2" fmla="val 125000"/>
            </a:avLst>
          </a:prstGeom>
          <a:solidFill>
            <a:srgbClr val="FA370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2400"/>
              <a:t>Reassuring</a:t>
            </a:r>
          </a:p>
        </p:txBody>
      </p:sp>
      <p:sp>
        <p:nvSpPr>
          <p:cNvPr id="182286" name="AutoShape 14"/>
          <p:cNvSpPr>
            <a:spLocks noChangeArrowheads="1"/>
          </p:cNvSpPr>
          <p:nvPr/>
        </p:nvSpPr>
        <p:spPr bwMode="auto">
          <a:xfrm>
            <a:off x="1524000" y="3657600"/>
            <a:ext cx="1295400" cy="2286000"/>
          </a:xfrm>
          <a:prstGeom prst="flowChartExtra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2287" name="Rectangle 15"/>
          <p:cNvSpPr>
            <a:spLocks noChangeArrowheads="1"/>
          </p:cNvSpPr>
          <p:nvPr/>
        </p:nvSpPr>
        <p:spPr bwMode="auto">
          <a:xfrm>
            <a:off x="6934200" y="3733800"/>
            <a:ext cx="533400" cy="2133600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82" grpId="0" animBg="1"/>
      <p:bldP spid="182283" grpId="0" animBg="1"/>
      <p:bldP spid="182284" grpId="0" animBg="1"/>
      <p:bldP spid="18228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Study </a:t>
            </a:r>
            <a:r>
              <a:rPr lang="en-US" dirty="0"/>
              <a:t>Design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828800"/>
            <a:ext cx="7848600" cy="5029200"/>
          </a:xfrm>
        </p:spPr>
        <p:txBody>
          <a:bodyPr>
            <a:normAutofit/>
          </a:bodyPr>
          <a:lstStyle/>
          <a:p>
            <a:pPr>
              <a:buFont typeface="Wingdings" pitchFamily="1" charset="2"/>
              <a:buNone/>
            </a:pPr>
            <a:r>
              <a:rPr lang="en-US" sz="2800" b="1" dirty="0" smtClean="0"/>
              <a:t>Intervention</a:t>
            </a:r>
            <a:r>
              <a:rPr lang="en-US" sz="2800" dirty="0" smtClean="0"/>
              <a:t>:</a:t>
            </a:r>
          </a:p>
          <a:p>
            <a:r>
              <a:rPr lang="en-US" sz="2800" dirty="0" smtClean="0"/>
              <a:t>14 internal medicine residents.</a:t>
            </a:r>
          </a:p>
          <a:p>
            <a:r>
              <a:rPr lang="en-US" sz="2800" dirty="0" smtClean="0"/>
              <a:t>6 hr workshop session – theatre-based pedagogy.</a:t>
            </a:r>
          </a:p>
          <a:p>
            <a:endParaRPr lang="en-US" sz="1200" dirty="0"/>
          </a:p>
          <a:p>
            <a:pPr>
              <a:buFont typeface="Wingdings" pitchFamily="1" charset="2"/>
              <a:buNone/>
            </a:pPr>
            <a:r>
              <a:rPr lang="en-US" sz="2800" b="1" dirty="0" smtClean="0"/>
              <a:t>Control</a:t>
            </a:r>
            <a:r>
              <a:rPr lang="en-US" sz="2800" dirty="0" smtClean="0"/>
              <a:t>:</a:t>
            </a:r>
          </a:p>
          <a:p>
            <a:r>
              <a:rPr lang="en-US" sz="2800" dirty="0" smtClean="0"/>
              <a:t>6 residents.</a:t>
            </a:r>
          </a:p>
          <a:p>
            <a:endParaRPr lang="en-US" sz="1200" dirty="0"/>
          </a:p>
          <a:p>
            <a:pPr>
              <a:buFont typeface="Wingdings" pitchFamily="1" charset="2"/>
              <a:buNone/>
            </a:pPr>
            <a:r>
              <a:rPr lang="en-US" sz="2800" b="1" dirty="0" smtClean="0"/>
              <a:t>Assessment</a:t>
            </a:r>
            <a:r>
              <a:rPr lang="en-US" sz="2800" dirty="0" smtClean="0"/>
              <a:t>:</a:t>
            </a:r>
          </a:p>
          <a:p>
            <a:r>
              <a:rPr lang="en-US" sz="2800" dirty="0" smtClean="0"/>
              <a:t>Patient visits in their continuity clinics.</a:t>
            </a:r>
          </a:p>
          <a:p>
            <a:r>
              <a:rPr lang="en-US" sz="2800" dirty="0" smtClean="0"/>
              <a:t>Pre and Post.</a:t>
            </a:r>
          </a:p>
          <a:p>
            <a:r>
              <a:rPr lang="en-US" sz="2800" dirty="0" smtClean="0"/>
              <a:t>Scored </a:t>
            </a:r>
            <a:r>
              <a:rPr lang="en-US" sz="2800" dirty="0"/>
              <a:t>on a modified scoring tool used within the Theatre </a:t>
            </a:r>
            <a:r>
              <a:rPr lang="en-US" sz="2800" dirty="0" smtClean="0"/>
              <a:t>Depart </a:t>
            </a:r>
            <a:r>
              <a:rPr lang="en-US" sz="2800" dirty="0"/>
              <a:t>to assess student performance.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58" name="Rectangle 110"/>
          <p:cNvSpPr>
            <a:spLocks noChangeArrowheads="1"/>
          </p:cNvSpPr>
          <p:nvPr/>
        </p:nvSpPr>
        <p:spPr bwMode="auto">
          <a:xfrm>
            <a:off x="1965325" y="1922463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endParaRPr lang="en-US" sz="2400"/>
          </a:p>
        </p:txBody>
      </p:sp>
      <p:graphicFrame>
        <p:nvGraphicFramePr>
          <p:cNvPr id="78954" name="Object 106"/>
          <p:cNvGraphicFramePr>
            <a:graphicFrameLocks noChangeAspect="1"/>
          </p:cNvGraphicFramePr>
          <p:nvPr/>
        </p:nvGraphicFramePr>
        <p:xfrm>
          <a:off x="1349375" y="1968500"/>
          <a:ext cx="238125" cy="228600"/>
        </p:xfrm>
        <a:graphic>
          <a:graphicData uri="http://schemas.openxmlformats.org/presentationml/2006/ole">
            <p:oleObj spid="_x0000_s1042" r:id="rId3" imgW="241269" imgH="228600" progId="">
              <p:embed/>
            </p:oleObj>
          </a:graphicData>
        </a:graphic>
      </p:graphicFrame>
      <p:graphicFrame>
        <p:nvGraphicFramePr>
          <p:cNvPr id="79380" name="Group 5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703856322"/>
              </p:ext>
            </p:extLst>
          </p:nvPr>
        </p:nvGraphicFramePr>
        <p:xfrm>
          <a:off x="304800" y="381000"/>
          <a:ext cx="8382000" cy="6172201"/>
        </p:xfrm>
        <a:graphic>
          <a:graphicData uri="http://schemas.openxmlformats.org/drawingml/2006/table">
            <a:tbl>
              <a:tblPr/>
              <a:tblGrid>
                <a:gridCol w="1625600"/>
                <a:gridCol w="2222500"/>
                <a:gridCol w="2165350"/>
                <a:gridCol w="2368550"/>
              </a:tblGrid>
              <a:tr h="1038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Domain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Control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Intervention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Arial Unicode MS" pitchFamily="1" charset="0"/>
                        </a:rPr>
                        <a:t>Effect Size       (p value)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858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Empathy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6.93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8.64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</a:rPr>
                        <a:t>1.7 (0.004)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87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Relating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7.14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8.72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</a:rPr>
                        <a:t>1.8 (0.01)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38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Non-verbal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7.39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8.86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</a:rPr>
                        <a:t>1.4 (0.01)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87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Verbal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7.07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8.47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</a:rPr>
                        <a:t>1.0 (0.058)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477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Respect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7.09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8.37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</a:rPr>
                        <a:t>1.9 (0.002)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87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Overall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5.82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  <a:cs typeface="Arial Unicode MS" pitchFamily="1" charset="0"/>
                        </a:rPr>
                        <a:t>8.56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Unicode MS" pitchFamily="1" charset="0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1" charset="0"/>
                        </a:rPr>
                        <a:t>1.5 (0.007)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Nursing Data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" y="3733800"/>
            <a:ext cx="8839200" cy="21762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43482" y="1905000"/>
            <a:ext cx="366779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Median Scores</a:t>
            </a:r>
          </a:p>
          <a:p>
            <a:pPr algn="ctr"/>
            <a:r>
              <a:rPr lang="en-US" sz="3200" b="1" dirty="0" smtClean="0"/>
              <a:t>By Training Content</a:t>
            </a:r>
            <a:endParaRPr lang="en-US" sz="32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57200" y="3429000"/>
            <a:ext cx="18769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Non-Verbal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3276600" y="3429000"/>
            <a:ext cx="26834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Building Rapport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7086600" y="3429000"/>
            <a:ext cx="15345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Empathy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200" y="5867400"/>
            <a:ext cx="2193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        Retro        Post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81400" y="5867400"/>
            <a:ext cx="2193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        Retro        Post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05600" y="5867400"/>
            <a:ext cx="2193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        Retro        Post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Geri/Palliative Data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209800"/>
            <a:ext cx="9144000" cy="20621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71600" y="4842559"/>
            <a:ext cx="5867400" cy="20299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" y="1524000"/>
            <a:ext cx="22968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Difficult </a:t>
            </a:r>
          </a:p>
          <a:p>
            <a:pPr algn="ctr"/>
            <a:r>
              <a:rPr lang="en-US" sz="2800" dirty="0" smtClean="0"/>
              <a:t>Conversations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4038600" y="1524000"/>
            <a:ext cx="14056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Building </a:t>
            </a:r>
          </a:p>
          <a:p>
            <a:r>
              <a:rPr lang="en-US" sz="2800" dirty="0" smtClean="0"/>
              <a:t>Rapport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7086600" y="1524000"/>
            <a:ext cx="155591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Active </a:t>
            </a:r>
          </a:p>
          <a:p>
            <a:pPr algn="ctr"/>
            <a:r>
              <a:rPr lang="en-US" sz="2800" dirty="0" smtClean="0"/>
              <a:t>Listening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2133600" y="4495800"/>
            <a:ext cx="15275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Teaching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5181600" y="4495800"/>
            <a:ext cx="1635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Assessing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5191"/>
            <a:ext cx="8610600" cy="4625609"/>
          </a:xfrm>
        </p:spPr>
        <p:txBody>
          <a:bodyPr/>
          <a:lstStyle/>
          <a:p>
            <a:r>
              <a:rPr lang="en-US" dirty="0" smtClean="0"/>
              <a:t>Phenomenology</a:t>
            </a:r>
          </a:p>
          <a:p>
            <a:r>
              <a:rPr lang="en-US" dirty="0" smtClean="0"/>
              <a:t>Book chapter</a:t>
            </a:r>
          </a:p>
          <a:p>
            <a:r>
              <a:rPr lang="en-US" dirty="0"/>
              <a:t>Other learner groups </a:t>
            </a:r>
            <a:r>
              <a:rPr lang="en-US" sz="2000" dirty="0" smtClean="0"/>
              <a:t>(</a:t>
            </a:r>
            <a:r>
              <a:rPr lang="en-US" sz="2000" i="1" dirty="0" smtClean="0"/>
              <a:t>VCU, External</a:t>
            </a:r>
            <a:r>
              <a:rPr lang="en-US" sz="2000" dirty="0" smtClean="0"/>
              <a:t>)</a:t>
            </a:r>
          </a:p>
          <a:p>
            <a:r>
              <a:rPr lang="en-US" dirty="0" smtClean="0"/>
              <a:t>Lectures, Posters, Workshops</a:t>
            </a:r>
            <a:r>
              <a:rPr lang="en-US" dirty="0"/>
              <a:t> </a:t>
            </a:r>
            <a:r>
              <a:rPr lang="en-US" sz="2000" dirty="0" smtClean="0"/>
              <a:t>(</a:t>
            </a:r>
            <a:r>
              <a:rPr lang="en-US" sz="2000" i="1" dirty="0" smtClean="0"/>
              <a:t>Nationally, Internationally</a:t>
            </a:r>
            <a:r>
              <a:rPr lang="en-US" sz="2000" dirty="0" smtClean="0"/>
              <a:t>)</a:t>
            </a:r>
          </a:p>
          <a:p>
            <a:r>
              <a:rPr lang="en-US" dirty="0" smtClean="0"/>
              <a:t>Educational Innovation/Educational Research Award</a:t>
            </a:r>
          </a:p>
          <a:p>
            <a:r>
              <a:rPr lang="en-US" dirty="0" smtClean="0"/>
              <a:t>PRIP Award</a:t>
            </a:r>
          </a:p>
          <a:p>
            <a:r>
              <a:rPr lang="en-US" dirty="0" smtClean="0"/>
              <a:t>Standardized Patient Program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552</TotalTime>
  <Words>310</Words>
  <Application>Microsoft Office PowerPoint</Application>
  <PresentationFormat>On-screen Show (4:3)</PresentationFormat>
  <Paragraphs>97</Paragraphs>
  <Slides>12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Module</vt:lpstr>
      <vt:lpstr>So a fight director and a doctor walk into a bar…</vt:lpstr>
      <vt:lpstr>Slide 2</vt:lpstr>
      <vt:lpstr>Slide 3</vt:lpstr>
      <vt:lpstr>Slide 4</vt:lpstr>
      <vt:lpstr>Initial Study Design</vt:lpstr>
      <vt:lpstr>Slide 6</vt:lpstr>
      <vt:lpstr>Nursing Data</vt:lpstr>
      <vt:lpstr>Geri/Palliative Data</vt:lpstr>
      <vt:lpstr>Other Accomplishments</vt:lpstr>
      <vt:lpstr>How we got started…</vt:lpstr>
      <vt:lpstr>How we keep going…</vt:lpstr>
      <vt:lpstr>So a doctor and a fight director walk into a bar…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 a doctor and a fight director walk into a bar…</dc:title>
  <dc:creator>adow</dc:creator>
  <cp:lastModifiedBy>Jessica C Venable</cp:lastModifiedBy>
  <cp:revision>16</cp:revision>
  <dcterms:created xsi:type="dcterms:W3CDTF">2011-04-04T15:48:58Z</dcterms:created>
  <dcterms:modified xsi:type="dcterms:W3CDTF">2011-04-08T11:34:28Z</dcterms:modified>
</cp:coreProperties>
</file>

<file path=docProps/thumbnail.jpeg>
</file>